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630"/>
    <a:srgbClr val="72B4A3"/>
    <a:srgbClr val="E1E7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74" autoAdjust="0"/>
  </p:normalViewPr>
  <p:slideViewPr>
    <p:cSldViewPr snapToGrid="0" snapToObjects="1">
      <p:cViewPr>
        <p:scale>
          <a:sx n="125" d="100"/>
          <a:sy n="125" d="100"/>
        </p:scale>
        <p:origin x="1734" y="-20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vtrans.vermont.gov/planning/research/2017symposium" TargetMode="External"/><Relationship Id="rId7" Type="http://schemas.openxmlformats.org/officeDocument/2006/relationships/image" Target="../media/image2.emf"/><Relationship Id="rId2" Type="http://schemas.openxmlformats.org/officeDocument/2006/relationships/hyperlink" Target="http://maps.vermont.gov/VTRANS/Html5Viewer_2_8/index.html?viewer=ScopingTool.ScopingTool_gvh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hyperlink" Target="http://http/vtrans.vermont.gov/boards-councils/stic" TargetMode="External"/><Relationship Id="rId4" Type="http://schemas.openxmlformats.org/officeDocument/2006/relationships/hyperlink" Target="http://vtrans.vermont.gov/planning/resear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object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256222"/>
              </p:ext>
            </p:extLst>
          </p:nvPr>
        </p:nvGraphicFramePr>
        <p:xfrm>
          <a:off x="393538" y="420078"/>
          <a:ext cx="6872287" cy="95411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9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5300">
                <a:tc rowSpan="2">
                  <a:txBody>
                    <a:bodyPr/>
                    <a:lstStyle/>
                    <a:p>
                      <a:pPr marL="201930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vert="vert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lnT w="12699">
                      <a:solidFill>
                        <a:srgbClr val="395F3A"/>
                      </a:solidFill>
                      <a:prstDash val="solid"/>
                    </a:lnT>
                    <a:solidFill>
                      <a:schemeClr val="tx2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3000" b="1" spc="114" dirty="0">
                          <a:solidFill>
                            <a:srgbClr val="FFFFFF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Franklin Gothic Demi" panose="020B0703020102020204" pitchFamily="34" charset="0"/>
                          <a:cs typeface="Calibri"/>
                        </a:rPr>
                        <a:t>FACT</a:t>
                      </a:r>
                      <a:r>
                        <a:rPr sz="3000" b="1" spc="-165" dirty="0">
                          <a:solidFill>
                            <a:srgbClr val="FFFFFF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Franklin Gothic Demi" panose="020B0703020102020204" pitchFamily="34" charset="0"/>
                          <a:cs typeface="Calibri"/>
                        </a:rPr>
                        <a:t> </a:t>
                      </a:r>
                      <a:r>
                        <a:rPr sz="3000" b="1" spc="165" dirty="0">
                          <a:solidFill>
                            <a:srgbClr val="FFFFFF"/>
                          </a:solidFill>
                          <a:effectLst>
                            <a:outerShdw blurRad="50800" dist="38100" algn="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Franklin Gothic Demi" panose="020B0703020102020204" pitchFamily="34" charset="0"/>
                          <a:cs typeface="Calibri"/>
                        </a:rPr>
                        <a:t>SHEET</a:t>
                      </a:r>
                      <a:endParaRPr sz="3000" dirty="0">
                        <a:effectLst>
                          <a:outerShdw blurRad="50800" dist="38100" algn="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Franklin Gothic Demi" panose="020B0703020102020204" pitchFamily="34" charset="0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05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vert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lnT w="12699">
                      <a:solidFill>
                        <a:srgbClr val="395F3A"/>
                      </a:solidFill>
                      <a:prstDash val="solid"/>
                    </a:lnT>
                    <a:solidFill>
                      <a:srgbClr val="DDDBEC"/>
                    </a:solidFill>
                  </a:tcPr>
                </a:tc>
                <a:tc>
                  <a:txBody>
                    <a:bodyPr/>
                    <a:lstStyle/>
                    <a:p>
                      <a:pPr marL="196850" marR="186055">
                        <a:lnSpc>
                          <a:spcPts val="1800"/>
                        </a:lnSpc>
                        <a:spcBef>
                          <a:spcPts val="825"/>
                        </a:spcBef>
                      </a:pPr>
                      <a:endParaRPr lang="en-US" sz="1800" b="1" spc="35" dirty="0" smtClean="0">
                        <a:solidFill>
                          <a:srgbClr val="231F20"/>
                        </a:solidFill>
                        <a:latin typeface="Franklin Gothic Medium" panose="020B0603020102020204" pitchFamily="34" charset="0"/>
                        <a:cs typeface="Calibri"/>
                      </a:endParaRPr>
                    </a:p>
                    <a:p>
                      <a:pPr marL="196850" marR="186055">
                        <a:lnSpc>
                          <a:spcPts val="1800"/>
                        </a:lnSpc>
                        <a:spcBef>
                          <a:spcPts val="825"/>
                        </a:spcBef>
                      </a:pPr>
                      <a:r>
                        <a:rPr lang="en-US" sz="1800" b="1" spc="35" baseline="0" dirty="0" smtClean="0">
                          <a:solidFill>
                            <a:srgbClr val="231F20"/>
                          </a:solidFill>
                          <a:latin typeface="Franklin Gothic Medium" panose="020B0603020102020204" pitchFamily="34" charset="0"/>
                          <a:cs typeface="Calibri"/>
                        </a:rPr>
                        <a:t>SK1 – Data Mapping Framework</a:t>
                      </a:r>
                      <a:endParaRPr sz="1800" dirty="0">
                        <a:latin typeface="Franklin Gothic Medium" panose="020B0603020102020204" pitchFamily="34" charset="0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173"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  <a:t>   &amp;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  <a:t> STIC Annual  </a:t>
                      </a:r>
                      <a:b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</a:b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  <a:cs typeface="Calibri"/>
                        </a:rPr>
                        <a:t>Meeting</a:t>
                      </a:r>
                      <a:endParaRPr sz="1800" b="1" dirty="0">
                        <a:solidFill>
                          <a:schemeClr val="bg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36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000" b="1" spc="3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STIC</a:t>
                      </a:r>
                      <a:r>
                        <a:rPr lang="en-US" sz="1000" b="1" spc="30" baseline="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00" b="1" spc="35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PROJECT</a:t>
                      </a:r>
                      <a:r>
                        <a:rPr sz="1000" b="1" spc="-10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00" b="1" spc="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TITLE</a:t>
                      </a:r>
                      <a:endParaRPr sz="10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1765" marR="153670">
                        <a:lnSpc>
                          <a:spcPct val="104200"/>
                        </a:lnSpc>
                        <a:spcBef>
                          <a:spcPts val="259"/>
                        </a:spcBef>
                      </a:pPr>
                      <a:r>
                        <a:rPr lang="en-US" sz="800" i="1" spc="-15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SK1 Data Mapping Framework</a:t>
                      </a:r>
                      <a:endParaRPr sz="800" dirty="0"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050" b="1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STUDY</a:t>
                      </a:r>
                      <a:r>
                        <a:rPr sz="1050" b="1" spc="-1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50" b="1" spc="-1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TIMELINE</a:t>
                      </a:r>
                      <a:endParaRPr sz="105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lang="en-US" sz="850" spc="-1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2016 – 2017</a:t>
                      </a:r>
                      <a:endParaRPr sz="850" dirty="0"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 dirty="0">
                        <a:latin typeface="Franklin Gothic Book" panose="020B0503020102020204" pitchFamily="34" charset="0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000" b="1" spc="15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PRINCIPA</a:t>
                      </a:r>
                      <a:r>
                        <a:rPr lang="en-US" sz="1000" b="1" spc="15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L</a:t>
                      </a:r>
                      <a:r>
                        <a:rPr lang="en-US" sz="1000" b="1" spc="15" baseline="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lang="en-US" sz="1000" b="1" spc="15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CHAMPION</a:t>
                      </a:r>
                      <a:endParaRPr sz="10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800" spc="-2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Stephen Smith, Asset Management, </a:t>
                      </a:r>
                      <a:r>
                        <a:rPr lang="en-US" sz="800" spc="-2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PI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5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endParaRPr lang="en-US" sz="1050" b="1" spc="-120" dirty="0" smtClean="0">
                        <a:solidFill>
                          <a:srgbClr val="231F20"/>
                        </a:solidFill>
                        <a:latin typeface="Calibri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lang="en-US" sz="1050" b="1" spc="-1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VTRANS </a:t>
                      </a:r>
                      <a:r>
                        <a:rPr sz="1050" b="1" spc="-1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50" b="1" spc="-1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CONTACT</a:t>
                      </a:r>
                      <a:endParaRPr lang="en-US" sz="1050" b="1" spc="-10" dirty="0" smtClean="0">
                        <a:solidFill>
                          <a:srgbClr val="231F20"/>
                        </a:solidFill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lang="en-US" sz="900" spc="-2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Dan Schall,</a:t>
                      </a:r>
                      <a:r>
                        <a:rPr lang="en-US" sz="900" spc="-20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</a:rPr>
                        <a:t> AMP Data Management</a:t>
                      </a:r>
                      <a:endParaRPr lang="en-US" sz="900" spc="-2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endParaRPr lang="en-US" sz="850" spc="-35" dirty="0" smtClean="0">
                        <a:solidFill>
                          <a:srgbClr val="231F20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 dirty="0">
                        <a:latin typeface="Franklin Gothic Book" panose="020B0503020102020204" pitchFamily="34" charset="0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</a:pPr>
                      <a:r>
                        <a:rPr sz="1050" b="1" spc="-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MORE</a:t>
                      </a:r>
                      <a:r>
                        <a:rPr sz="1050" b="1" spc="-11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050" b="1" spc="-2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INFORMATION</a:t>
                      </a:r>
                      <a:endParaRPr sz="105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r>
                        <a:rPr lang="en-US" sz="850" i="1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Calibri"/>
                          <a:hlinkClick r:id="rId2"/>
                        </a:rPr>
                        <a:t>SK1 Link</a:t>
                      </a:r>
                      <a:endParaRPr lang="en-US" sz="850" i="1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Calibri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 smtClean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 smtClean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 smtClean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dirty="0" smtClean="0">
                        <a:latin typeface="Times New Roman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r>
                        <a:rPr lang="en-US" sz="850" dirty="0" smtClean="0">
                          <a:latin typeface="Palatino Linotype" panose="02040502050505030304" pitchFamily="18" charset="0"/>
                          <a:cs typeface="Times New Roman"/>
                        </a:rPr>
                        <a:t>This fact sheet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was prepared for the 2017 </a:t>
                      </a:r>
                      <a:r>
                        <a:rPr lang="en-US" sz="850" baseline="0" dirty="0" err="1" smtClean="0">
                          <a:latin typeface="Palatino Linotype" panose="02040502050505030304" pitchFamily="18" charset="0"/>
                          <a:cs typeface="Times New Roman"/>
                        </a:rPr>
                        <a:t>VTrans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Research Symposium &amp; STIC Annual Meeting held </a:t>
                      </a:r>
                      <a:r>
                        <a:rPr lang="en-US" sz="850" b="1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on September 28, 2017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at National Life in Montpelier, VT.  8:00 am– 12:00 pm.</a:t>
                      </a: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baseline="0" dirty="0" smtClean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Fact sheets can be found for additional projects featured at the 2017 Symposium at 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  <a:hlinkClick r:id="rId3"/>
                        </a:rPr>
                        <a:t>http://vtrans.vermont.gov/planning/research/2017symposium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</a:t>
                      </a: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baseline="0" dirty="0" smtClean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Additional information about the </a:t>
                      </a:r>
                      <a:r>
                        <a:rPr lang="en-US" sz="850" b="1" baseline="0" dirty="0" err="1" smtClean="0">
                          <a:latin typeface="Palatino Linotype" panose="02040502050505030304" pitchFamily="18" charset="0"/>
                          <a:cs typeface="Times New Roman"/>
                        </a:rPr>
                        <a:t>VTrans</a:t>
                      </a:r>
                      <a:r>
                        <a:rPr lang="en-US" sz="850" b="1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Research Program 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can be found at 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  <a:hlinkClick r:id="rId4"/>
                        </a:rPr>
                        <a:t>http://vtrans.vermont.gov/planning/research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</a:t>
                      </a: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lang="en-US" sz="850" baseline="0" dirty="0" smtClean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 lvl="0" indent="0" defTabSz="914400" eaLnBrk="1" fontAlgn="auto" latinLnBrk="0" hangingPunct="1">
                        <a:lnSpc>
                          <a:spcPts val="1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Additional information about the </a:t>
                      </a:r>
                      <a:r>
                        <a:rPr lang="en-US" sz="850" b="1" baseline="0" dirty="0" err="1" smtClean="0">
                          <a:latin typeface="Palatino Linotype" panose="02040502050505030304" pitchFamily="18" charset="0"/>
                          <a:cs typeface="Times New Roman"/>
                        </a:rPr>
                        <a:t>VTrans</a:t>
                      </a:r>
                      <a:r>
                        <a:rPr lang="en-US" sz="850" b="1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STIC Program 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can be found at 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  <a:hlinkClick r:id="rId5"/>
                        </a:rPr>
                        <a:t>http://vtrans.vermont.gov/boards-councils/stic</a:t>
                      </a:r>
                      <a:r>
                        <a:rPr lang="en-US" sz="850" baseline="0" dirty="0" smtClean="0">
                          <a:latin typeface="Palatino Linotype" panose="02040502050505030304" pitchFamily="18" charset="0"/>
                          <a:cs typeface="Times New Roman"/>
                        </a:rPr>
                        <a:t>  </a:t>
                      </a:r>
                      <a:endParaRPr lang="en-US" sz="850" dirty="0" smtClean="0">
                        <a:latin typeface="Palatino Linotype" panose="02040502050505030304" pitchFamily="18" charset="0"/>
                        <a:cs typeface="Times New Roman"/>
                      </a:endParaRPr>
                    </a:p>
                    <a:p>
                      <a:pPr marL="152400" marR="154940">
                        <a:lnSpc>
                          <a:spcPts val="1000"/>
                        </a:lnSpc>
                        <a:spcBef>
                          <a:spcPts val="290"/>
                        </a:spcBef>
                      </a:pPr>
                      <a:endParaRPr sz="850" dirty="0">
                        <a:latin typeface="Palatino Linotype" panose="020405020505050303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  <a:lnR w="12699">
                      <a:solidFill>
                        <a:srgbClr val="395F3A"/>
                      </a:solidFill>
                      <a:prstDash val="solid"/>
                    </a:lnR>
                    <a:lnB w="12699">
                      <a:solidFill>
                        <a:srgbClr val="395F3A"/>
                      </a:solidFill>
                      <a:prstDash val="solid"/>
                    </a:lnB>
                    <a:solidFill>
                      <a:schemeClr val="tx2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0485" algn="just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lang="en-US" sz="1400" b="1" spc="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Introduction</a:t>
                      </a:r>
                      <a:r>
                        <a:rPr lang="en-US" sz="1400" b="1" spc="20" baseline="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to </a:t>
                      </a:r>
                      <a:r>
                        <a:rPr sz="1400" b="1" spc="4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the</a:t>
                      </a:r>
                      <a:r>
                        <a:rPr lang="en-US" sz="1400" b="1" spc="-229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 </a:t>
                      </a:r>
                      <a:r>
                        <a:rPr sz="1400" b="1" spc="4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Pro</a:t>
                      </a:r>
                      <a:r>
                        <a:rPr lang="en-US" sz="1400" b="1" spc="4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posal. </a:t>
                      </a:r>
                      <a:endParaRPr sz="14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35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To</a:t>
                      </a:r>
                      <a:r>
                        <a:rPr lang="en-US" sz="1100" spc="-35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provide access to complex data, </a:t>
                      </a:r>
                      <a:r>
                        <a:rPr lang="en-US" sz="1100" spc="-35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an</a:t>
                      </a:r>
                      <a:r>
                        <a:rPr lang="en-US" sz="1100" spc="-35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intuitive </a:t>
                      </a:r>
                      <a:r>
                        <a:rPr lang="en-US" sz="1100" spc="-35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mapping tool is being developed to</a:t>
                      </a:r>
                      <a:r>
                        <a:rPr lang="en-US" sz="1100" spc="-35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support user-driven reporting and analysis.</a:t>
                      </a: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endParaRPr lang="en-US" sz="1100" spc="-35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137985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400" b="1" spc="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Methodology</a:t>
                      </a:r>
                      <a:r>
                        <a:rPr lang="en-US" sz="1400" b="1" spc="20" baseline="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lang="en-US" sz="1400" b="1" spc="20" baseline="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or </a:t>
                      </a:r>
                      <a:r>
                        <a:rPr sz="1400" b="1" spc="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What </a:t>
                      </a:r>
                      <a:r>
                        <a:rPr sz="1400" b="1" spc="35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was</a:t>
                      </a:r>
                      <a:r>
                        <a:rPr sz="1400" b="1" spc="-165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done?</a:t>
                      </a:r>
                      <a:endParaRPr sz="1400" dirty="0" smtClean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5715" indent="0" algn="l">
                        <a:lnSpc>
                          <a:spcPts val="1210"/>
                        </a:lnSpc>
                        <a:spcBef>
                          <a:spcPts val="960"/>
                        </a:spcBef>
                        <a:buFont typeface="Arial" panose="020B0604020202020204" pitchFamily="34" charset="0"/>
                        <a:buNone/>
                      </a:pPr>
                      <a:r>
                        <a:rPr lang="en-US" sz="1100" spc="-35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A set of pilot user groups was identified and interviewed to develop initial use  cases. Using an existing retainer contract, a vendor was engaged to do initial development. After delivery, user testing was conducted to ensure the product met their needs. </a:t>
                      </a: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400" b="1" spc="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ea typeface="+mn-ea"/>
                          <a:cs typeface="Calibri"/>
                        </a:rPr>
                        <a:t>Conclusion or </a:t>
                      </a:r>
                      <a:r>
                        <a:rPr sz="1400" b="1" spc="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What</a:t>
                      </a:r>
                      <a:r>
                        <a:rPr sz="1400" b="1" spc="-5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are</a:t>
                      </a:r>
                      <a:r>
                        <a:rPr sz="1400" b="1" spc="-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the</a:t>
                      </a:r>
                      <a:r>
                        <a:rPr sz="1400" b="1" spc="-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next</a:t>
                      </a:r>
                      <a:r>
                        <a:rPr sz="1400" b="1" spc="-5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3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steps?</a:t>
                      </a:r>
                      <a:endParaRPr sz="14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571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35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Feedback</a:t>
                      </a:r>
                      <a:r>
                        <a:rPr lang="en-US" sz="1100" spc="-35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from user testing sessions is being used to develop future stages of the application.</a:t>
                      </a:r>
                      <a:endParaRPr lang="en-US" sz="1100" spc="-35" baseline="0" dirty="0" smtClean="0">
                        <a:solidFill>
                          <a:srgbClr val="231F20"/>
                        </a:solidFill>
                        <a:latin typeface="Palatino Linotype" panose="02040502050505030304" pitchFamily="18" charset="0"/>
                        <a:cs typeface="Garamond"/>
                      </a:endParaRPr>
                    </a:p>
                    <a:p>
                      <a:pPr marL="70485" marR="5715" algn="just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sz="1400" b="1" spc="2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What</a:t>
                      </a:r>
                      <a:r>
                        <a:rPr sz="1400" b="1" spc="-45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30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are</a:t>
                      </a:r>
                      <a:r>
                        <a:rPr sz="1400" b="1" spc="-4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potential</a:t>
                      </a:r>
                      <a:r>
                        <a:rPr sz="1400" b="1" spc="-45" dirty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</a:t>
                      </a:r>
                      <a:r>
                        <a:rPr sz="1400" b="1" spc="4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impacts?</a:t>
                      </a:r>
                      <a:r>
                        <a:rPr lang="en-US" sz="1400" b="1" spc="4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  What is the benefit to </a:t>
                      </a:r>
                      <a:r>
                        <a:rPr lang="en-US" sz="1400" b="1" spc="40" dirty="0" err="1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VTrans</a:t>
                      </a:r>
                      <a:r>
                        <a:rPr lang="en-US" sz="1400" b="1" spc="40" dirty="0" smtClean="0">
                          <a:solidFill>
                            <a:srgbClr val="231F20"/>
                          </a:solidFill>
                          <a:latin typeface="Franklin Gothic Book" panose="020B0503020102020204" pitchFamily="34" charset="0"/>
                          <a:cs typeface="Calibri"/>
                        </a:rPr>
                        <a:t>?</a:t>
                      </a:r>
                      <a:endParaRPr sz="1400" dirty="0">
                        <a:latin typeface="Franklin Gothic Book" panose="020B0503020102020204" pitchFamily="34" charset="0"/>
                        <a:cs typeface="Calibri"/>
                      </a:endParaRPr>
                    </a:p>
                    <a:p>
                      <a:pPr marL="70485" marR="5715" algn="l">
                        <a:lnSpc>
                          <a:spcPts val="1210"/>
                        </a:lnSpc>
                        <a:spcBef>
                          <a:spcPts val="960"/>
                        </a:spcBef>
                      </a:pPr>
                      <a:r>
                        <a:rPr lang="en-US" sz="1100" spc="-2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This framework</a:t>
                      </a:r>
                      <a:r>
                        <a:rPr lang="en-US" sz="1100" spc="-20" baseline="0" dirty="0" smtClean="0">
                          <a:solidFill>
                            <a:srgbClr val="231F20"/>
                          </a:solidFill>
                          <a:latin typeface="Palatino Linotype" panose="02040502050505030304" pitchFamily="18" charset="0"/>
                          <a:cs typeface="Garamond"/>
                        </a:rPr>
                        <a:t> is easily reusable for other user needs, potentially bringing advanced analytical to other areas of the agency with very little additional effort.</a:t>
                      </a:r>
                      <a:endParaRPr sz="1100" dirty="0">
                        <a:latin typeface="Palatino Linotype" panose="02040502050505030304" pitchFamily="18" charset="0"/>
                        <a:cs typeface="Garamond"/>
                      </a:endParaRPr>
                    </a:p>
                  </a:txBody>
                  <a:tcPr marL="0" marR="0" marT="0" marB="0">
                    <a:lnL w="12699">
                      <a:solidFill>
                        <a:srgbClr val="395F3A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0" name="Picture 2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293" y="515302"/>
            <a:ext cx="1759779" cy="43558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96582" y="1126994"/>
            <a:ext cx="1696490" cy="646331"/>
          </a:xfrm>
          <a:prstGeom prst="rect">
            <a:avLst/>
          </a:prstGeom>
          <a:solidFill>
            <a:schemeClr val="tx2">
              <a:lumMod val="20000"/>
              <a:lumOff val="80000"/>
              <a:alpha val="2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Franklin Gothic Medium" panose="020B0603020102020204" pitchFamily="34" charset="0"/>
              </a:rPr>
              <a:t>2017 Research</a:t>
            </a:r>
          </a:p>
          <a:p>
            <a:pPr algn="ctr"/>
            <a:r>
              <a:rPr lang="en-US" b="1" dirty="0" smtClean="0">
                <a:latin typeface="Franklin Gothic Medium" panose="020B0603020102020204" pitchFamily="34" charset="0"/>
              </a:rPr>
              <a:t>Symposium</a:t>
            </a:r>
            <a:endParaRPr lang="en-US" b="1" dirty="0">
              <a:latin typeface="Franklin Gothic Medium" panose="020B06030201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/>
          <a:srcRect t="3591"/>
          <a:stretch/>
        </p:blipFill>
        <p:spPr>
          <a:xfrm>
            <a:off x="2549844" y="3223260"/>
            <a:ext cx="3805460" cy="24451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2ec0dd7-095b-41f2-b8b8-a624496b8c6b">E23TXWV46JPD-235135430-13</_dlc_DocId>
    <_dlc_DocIdUrl xmlns="22ec0dd7-095b-41f2-b8b8-a624496b8c6b">
      <Url>https://outside.vermont.gov/agency/VTRANS/external/docs/_layouts/15/DocIdRedir.aspx?ID=E23TXWV46JPD-235135430-13</Url>
      <Description>E23TXWV46JPD-235135430-13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18CA193348A64BB00EC4DD700C226C" ma:contentTypeVersion="4" ma:contentTypeDescription="Create a new document." ma:contentTypeScope="" ma:versionID="f06708e5199452a9f7394f94d84a6298">
  <xsd:schema xmlns:xsd="http://www.w3.org/2001/XMLSchema" xmlns:xs="http://www.w3.org/2001/XMLSchema" xmlns:p="http://schemas.microsoft.com/office/2006/metadata/properties" xmlns:ns2="2a208fe3-8287-4a8b-b629-d45392ca0f10" xmlns:ns3="22ec0dd7-095b-41f2-b8b8-a624496b8c6b" targetNamespace="http://schemas.microsoft.com/office/2006/metadata/properties" ma:root="true" ma:fieldsID="e6605e219c6038dbb08f224e297c44ee" ns2:_="" ns3:_="">
    <xsd:import namespace="2a208fe3-8287-4a8b-b629-d45392ca0f10"/>
    <xsd:import namespace="22ec0dd7-095b-41f2-b8b8-a624496b8c6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08fe3-8287-4a8b-b629-d45392ca0f1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ec0dd7-095b-41f2-b8b8-a624496b8c6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44B820-0C25-43D6-9E89-4EEECD77BC7C}"/>
</file>

<file path=customXml/itemProps2.xml><?xml version="1.0" encoding="utf-8"?>
<ds:datastoreItem xmlns:ds="http://schemas.openxmlformats.org/officeDocument/2006/customXml" ds:itemID="{7C11A81D-E7B4-41A6-9076-2BDB04580BCC}"/>
</file>

<file path=customXml/itemProps3.xml><?xml version="1.0" encoding="utf-8"?>
<ds:datastoreItem xmlns:ds="http://schemas.openxmlformats.org/officeDocument/2006/customXml" ds:itemID="{24BFD7FD-A92F-4BC5-99FE-07CB96380733}"/>
</file>

<file path=customXml/itemProps4.xml><?xml version="1.0" encoding="utf-8"?>
<ds:datastoreItem xmlns:ds="http://schemas.openxmlformats.org/officeDocument/2006/customXml" ds:itemID="{F8180579-F0C5-4AFB-8EBE-F0C25692CE4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</TotalTime>
  <Words>269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Franklin Gothic Book</vt:lpstr>
      <vt:lpstr>Franklin Gothic Demi</vt:lpstr>
      <vt:lpstr>Franklin Gothic Medium</vt:lpstr>
      <vt:lpstr>Garamond</vt:lpstr>
      <vt:lpstr>Palatino Linotype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Dowds</dc:creator>
  <cp:lastModifiedBy>Smith, Stephen</cp:lastModifiedBy>
  <cp:revision>28</cp:revision>
  <cp:lastPrinted>2017-07-31T19:19:32Z</cp:lastPrinted>
  <dcterms:created xsi:type="dcterms:W3CDTF">2016-10-05T18:36:23Z</dcterms:created>
  <dcterms:modified xsi:type="dcterms:W3CDTF">2017-08-17T18:46:02Z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2014-12-03T00:00:00Z</vt:filetime>
  </property>
  <property fmtid="{D5CDD505-2E9C-101B-9397-08002B2CF9AE}" pid="3" name="Creator">
    <vt:lpwstr>Adobe InDesign CS5 (7.0)</vt:lpwstr>
  </property>
  <property fmtid="{D5CDD505-2E9C-101B-9397-08002B2CF9AE}" pid="4" name="LastSaved">
    <vt:filetime>2016-10-05T00:00:00Z</vt:filetime>
  </property>
  <property fmtid="{D5CDD505-2E9C-101B-9397-08002B2CF9AE}" pid="5" name="ContentTypeId">
    <vt:lpwstr>0x0101007618CA193348A64BB00EC4DD700C226C</vt:lpwstr>
  </property>
  <property fmtid="{D5CDD505-2E9C-101B-9397-08002B2CF9AE}" pid="6" name="_dlc_DocIdItemGuid">
    <vt:lpwstr>5f7d25c9-87ce-43b0-b1f0-0c1eca5525df</vt:lpwstr>
  </property>
</Properties>
</file>